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Garet ExtraBold" charset="1" panose="00000000000000000000"/>
      <p:regular r:id="rId10"/>
    </p:embeddedFont>
    <p:embeddedFont>
      <p:font typeface="Garet ExtraBold Bold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6040" y="9470023"/>
            <a:ext cx="1182683" cy="931954"/>
          </a:xfrm>
          <a:custGeom>
            <a:avLst/>
            <a:gdLst/>
            <a:ahLst/>
            <a:cxnLst/>
            <a:rect r="r" b="b" t="t" l="l"/>
            <a:pathLst>
              <a:path h="931954" w="1182683">
                <a:moveTo>
                  <a:pt x="0" y="0"/>
                </a:moveTo>
                <a:lnTo>
                  <a:pt x="1182683" y="0"/>
                </a:lnTo>
                <a:lnTo>
                  <a:pt x="1182683" y="931954"/>
                </a:lnTo>
                <a:lnTo>
                  <a:pt x="0" y="93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57382" y="284787"/>
            <a:ext cx="5845237" cy="1510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9"/>
              </a:lnSpc>
            </a:pPr>
          </a:p>
          <a:p>
            <a:pPr algn="ctr">
              <a:lnSpc>
                <a:spcPts val="2369"/>
              </a:lnSpc>
            </a:pPr>
            <a:r>
              <a:rPr lang="en-US" sz="2078" spc="-22">
                <a:solidFill>
                  <a:srgbClr val="000000"/>
                </a:solidFill>
                <a:latin typeface="Garet ExtraBold"/>
              </a:rPr>
              <a:t>THIS HOUSE BELIEVES THAT MENTAL HEALTH ISSUES SHOULD BE REGARDED WITH EQUAL IMPORTANCE FOR BOTH STAFF AND PUPILS.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22720" y="2736416"/>
            <a:ext cx="2547938" cy="1996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It is equally important for schools to consider the mental health of both staff and pupils.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01837" y="2740428"/>
            <a:ext cx="2226315" cy="171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The mental health of pupils should be prioritised over that of teachers.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3887" y="8064758"/>
            <a:ext cx="2065605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Prioritising both staff and pupil mental health promotes a holistic approach to wellbeing.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6000" y="5280071"/>
            <a:ext cx="2041496" cy="1192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Supporting staff mental health improves their ability to support students effectively.</a:t>
            </a:r>
          </a:p>
          <a:p>
            <a:pPr algn="ctr">
              <a:lnSpc>
                <a:spcPts val="1586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647223" y="6729564"/>
            <a:ext cx="2041496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Addressing staff burnout fosters a healthier school environment.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201837" y="6569990"/>
            <a:ext cx="2363625" cy="10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63">
                <a:solidFill>
                  <a:srgbClr val="060302"/>
                </a:solidFill>
                <a:latin typeface="Garet ExtraBold"/>
              </a:rPr>
              <a:t>Focusing on staff mental health may divert resources away from directly supporting pupils.</a:t>
            </a:r>
          </a:p>
          <a:p>
            <a:pPr algn="ctr">
              <a:lnSpc>
                <a:spcPts val="1686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4215630" y="5279347"/>
            <a:ext cx="2336039" cy="10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Pupil mental health should be prioritised as they are the future of our society.</a:t>
            </a:r>
          </a:p>
          <a:p>
            <a:pPr algn="ctr">
              <a:lnSpc>
                <a:spcPts val="1686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4215630" y="7827617"/>
            <a:ext cx="2336039" cy="10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Rather than spending time and money on teacher mental health, it would be more effective to address workload.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2779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PROPOSING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54680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OPPOSING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96690" y="9609708"/>
            <a:ext cx="5007310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This document summarises arguments made by pupils from Archbishop Blanch, Holly Lodge and the Academy of St Francis of Assisi during the Athenaeum Debate on Thursday 25th April 2024.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6040" y="9470023"/>
            <a:ext cx="1182683" cy="931954"/>
          </a:xfrm>
          <a:custGeom>
            <a:avLst/>
            <a:gdLst/>
            <a:ahLst/>
            <a:cxnLst/>
            <a:rect r="r" b="b" t="t" l="l"/>
            <a:pathLst>
              <a:path h="931954" w="1182683">
                <a:moveTo>
                  <a:pt x="0" y="0"/>
                </a:moveTo>
                <a:lnTo>
                  <a:pt x="1182683" y="0"/>
                </a:lnTo>
                <a:lnTo>
                  <a:pt x="1182683" y="931954"/>
                </a:lnTo>
                <a:lnTo>
                  <a:pt x="0" y="93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57382" y="585716"/>
            <a:ext cx="5845237" cy="909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9"/>
              </a:lnSpc>
            </a:pPr>
          </a:p>
          <a:p>
            <a:pPr algn="ctr">
              <a:lnSpc>
                <a:spcPts val="2369"/>
              </a:lnSpc>
            </a:pPr>
            <a:r>
              <a:rPr lang="en-US" sz="2078" spc="-22">
                <a:solidFill>
                  <a:srgbClr val="000000"/>
                </a:solidFill>
                <a:latin typeface="Garet ExtraBold"/>
              </a:rPr>
              <a:t>THIS HOUSE BELIEVES THAT AI WILL IN THE FUTURE MAKE TEACHERS REDUNDANT.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22720" y="3307916"/>
            <a:ext cx="2547938" cy="853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AI will in the future make teachers redundant.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01837" y="2883303"/>
            <a:ext cx="2226315" cy="1424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AI cannot fully carry out the functions of a qualified teacher.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75942" y="8048089"/>
            <a:ext cx="2065605" cy="1192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Human teachers are fallible and may exhibit biases or inconsistencies in their teaching methods and evaluations.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6000" y="4740955"/>
            <a:ext cx="2041496" cy="1392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AI technologies have the capacity to deliver personalised learning experiences at scale, potentially reducing the need for a large teaching workforce.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6000" y="6569990"/>
            <a:ext cx="2041496" cy="1192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Automated systems can provide consistent and unbiased feedback to students, reducing the reliance on human grading.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201837" y="6989090"/>
            <a:ext cx="2363625" cy="201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63">
                <a:solidFill>
                  <a:srgbClr val="060302"/>
                </a:solidFill>
                <a:latin typeface="Garet ExtraBold"/>
              </a:rPr>
              <a:t>AI isn’t always correct.</a:t>
            </a:r>
            <a:r>
              <a:rPr lang="en-US" sz="1417" spc="-63">
                <a:solidFill>
                  <a:srgbClr val="060302"/>
                </a:solidFill>
                <a:latin typeface="Garet ExtraBold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201837" y="4917114"/>
            <a:ext cx="2336039" cy="10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Teachers offer invaluable real-life experiences and emotional support that AI cannot replicate.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01837" y="7771833"/>
            <a:ext cx="2336039" cy="145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Human teachers offer comprehensive instruction, particularly in practical subjects like PE, where physical modelling and tailored feedback are essential.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2779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PROPOSING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54680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OPPOSING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96690" y="9609708"/>
            <a:ext cx="5007310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This document summarises arguments made by pupils from Archbishop Blanch, Holly Lodge and the Academy of St Francis of Assisi during the Athenaeum Debate on Thursday 25th April 2024.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6040" y="9470023"/>
            <a:ext cx="1182683" cy="931954"/>
          </a:xfrm>
          <a:custGeom>
            <a:avLst/>
            <a:gdLst/>
            <a:ahLst/>
            <a:cxnLst/>
            <a:rect r="r" b="b" t="t" l="l"/>
            <a:pathLst>
              <a:path h="931954" w="1182683">
                <a:moveTo>
                  <a:pt x="0" y="0"/>
                </a:moveTo>
                <a:lnTo>
                  <a:pt x="1182683" y="0"/>
                </a:lnTo>
                <a:lnTo>
                  <a:pt x="1182683" y="931954"/>
                </a:lnTo>
                <a:lnTo>
                  <a:pt x="0" y="93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57382" y="284787"/>
            <a:ext cx="5845237" cy="1510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9"/>
              </a:lnSpc>
            </a:pPr>
          </a:p>
          <a:p>
            <a:pPr algn="ctr">
              <a:lnSpc>
                <a:spcPts val="2369"/>
              </a:lnSpc>
            </a:pPr>
            <a:r>
              <a:rPr lang="en-US" sz="2078" spc="-22">
                <a:solidFill>
                  <a:srgbClr val="000000"/>
                </a:solidFill>
                <a:latin typeface="Garet ExtraBold"/>
              </a:rPr>
              <a:t>THIS HOUSE BELIEVES THAT THE BENEFITS OF PUPILS WEARING SCHOOL UNIFORM OUTWEIGH ANY NEGATIVE ISSUES OF COST FOR THE FAMILIES OF PUPILS.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22720" y="3165041"/>
            <a:ext cx="2547938" cy="1139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School uniforms promote good habits for the future.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01837" y="2883303"/>
            <a:ext cx="2226315" cy="1424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School uniforms are expensive and unnecessary in modern society.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75942" y="8148101"/>
            <a:ext cx="2065605" cy="992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Uniforms minimise socio-economic disparities and bullying based on clothing choices.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6000" y="5040993"/>
            <a:ext cx="2041496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Uniforms simplify daily choices, reducing decision fatigue for students.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6000" y="6670002"/>
            <a:ext cx="2041496" cy="992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Wearing uniforms can create a sense of belonging and unity within the school community.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201837" y="6465215"/>
            <a:ext cx="2363625" cy="124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63">
                <a:solidFill>
                  <a:srgbClr val="060302"/>
                </a:solidFill>
                <a:latin typeface="Garet ExtraBold"/>
              </a:rPr>
              <a:t>Imposing uniforms does not address the root causes of bullying and may merely shift the focus to other aspects of appearance.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201837" y="5021889"/>
            <a:ext cx="2336039" cy="830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The cost of uniforms places financial strain on families, especially during economic crises.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01837" y="7914686"/>
            <a:ext cx="2336039" cy="145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Uniforms restrict students' freedom of expression and individuality. not all job roles necessitate a uniform or even business dress.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2779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PROPOSING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54680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OPPOSING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808744" y="9643213"/>
            <a:ext cx="5007310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This document summarises arguments made by pupils from Archbishop Blanch, Holly Lodge and the Academy of St Francis of Assisi during the Athenaeum Debate on Thursday 25th April 2024.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6040" y="9470023"/>
            <a:ext cx="1182683" cy="931954"/>
          </a:xfrm>
          <a:custGeom>
            <a:avLst/>
            <a:gdLst/>
            <a:ahLst/>
            <a:cxnLst/>
            <a:rect r="r" b="b" t="t" l="l"/>
            <a:pathLst>
              <a:path h="931954" w="1182683">
                <a:moveTo>
                  <a:pt x="0" y="0"/>
                </a:moveTo>
                <a:lnTo>
                  <a:pt x="1182683" y="0"/>
                </a:lnTo>
                <a:lnTo>
                  <a:pt x="1182683" y="931954"/>
                </a:lnTo>
                <a:lnTo>
                  <a:pt x="0" y="93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57382" y="284787"/>
            <a:ext cx="5845237" cy="1510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9"/>
              </a:lnSpc>
            </a:pPr>
          </a:p>
          <a:p>
            <a:pPr algn="ctr">
              <a:lnSpc>
                <a:spcPts val="2369"/>
              </a:lnSpc>
            </a:pPr>
            <a:r>
              <a:rPr lang="en-US" sz="2078" spc="-22">
                <a:solidFill>
                  <a:srgbClr val="000000"/>
                </a:solidFill>
                <a:latin typeface="Garet ExtraBold"/>
              </a:rPr>
              <a:t>THIS HOUSE BELIEVES THAT EVERY SCHOOL SHOULD HAVE A TRADITIONAL LIBRARY MANAGED BY A PROFESSIONAL LIBRARIAN.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22720" y="3022166"/>
            <a:ext cx="2547938" cy="1424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Every school should have a traditional library with a qualified librarian.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01837" y="3026178"/>
            <a:ext cx="2226315" cy="113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School libraries aren’t necessary in the modern world.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75942" y="8148101"/>
            <a:ext cx="2065605" cy="992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Access to a variety of books encourages reading habits and literacy development among students.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6000" y="4840968"/>
            <a:ext cx="2041496" cy="1192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Librarians provide expertise and guidance in navigating information resources, fostering critical thinking skills.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6000" y="6670002"/>
            <a:ext cx="2041496" cy="992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33">
                <a:solidFill>
                  <a:srgbClr val="090404"/>
                </a:solidFill>
                <a:latin typeface="Garet ExtraBold"/>
              </a:rPr>
              <a:t>School libraries offer a quiet space for study and research, promoting academic excellence.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201837" y="6569990"/>
            <a:ext cx="2363625" cy="10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63">
                <a:solidFill>
                  <a:srgbClr val="060302"/>
                </a:solidFill>
                <a:latin typeface="Garet ExtraBold"/>
              </a:rPr>
              <a:t>Students have access to public libraries and online resources, reducing the necessity of on-site libraries.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201837" y="4917114"/>
            <a:ext cx="2336039" cy="10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School libraries require space and funding that could be allocated to other pressing educational needs.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01837" y="8019461"/>
            <a:ext cx="2336039" cy="124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6"/>
              </a:lnSpc>
              <a:spcBef>
                <a:spcPct val="0"/>
              </a:spcBef>
            </a:pPr>
            <a:r>
              <a:rPr lang="en-US" sz="1417" spc="-35">
                <a:solidFill>
                  <a:srgbClr val="060302"/>
                </a:solidFill>
                <a:latin typeface="Garet ExtraBold"/>
              </a:rPr>
              <a:t>Traditional libraries may not align with modern learning trends, such as digital resources and collaborative learning environments.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2779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PROPOSING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54680" y="2125110"/>
            <a:ext cx="2547938" cy="28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spc="-22">
                <a:solidFill>
                  <a:srgbClr val="090404"/>
                </a:solidFill>
                <a:latin typeface="Garet ExtraBold"/>
              </a:rPr>
              <a:t>OPPOSING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96690" y="9609708"/>
            <a:ext cx="5007310" cy="792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"/>
              </a:lnSpc>
              <a:spcBef>
                <a:spcPct val="0"/>
              </a:spcBef>
            </a:pPr>
            <a:r>
              <a:rPr lang="en-US" sz="1333" spc="-60">
                <a:solidFill>
                  <a:srgbClr val="090404"/>
                </a:solidFill>
                <a:latin typeface="Garet ExtraBold"/>
              </a:rPr>
              <a:t>This document summarises arguments made by pupils from Archbishop Blanch, Holly Lodge and the Academy of St Francis of Assisi during the Athenaeum Debate on Thursday 25th April 2024.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DAGEEfNWeAw</dc:identifier>
  <dcterms:modified xsi:type="dcterms:W3CDTF">2011-08-01T06:04:30Z</dcterms:modified>
  <cp:revision>1</cp:revision>
  <dc:title>athenaeum debate summary document </dc:title>
</cp:coreProperties>
</file>